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7.jpg" ContentType="image/jpeg"/>
  <Override PartName="/ppt/media/image68.jpg" ContentType="image/jpeg"/>
  <Override PartName="/ppt/media/image69.jpg" ContentType="image/jpeg"/>
  <Override PartName="/ppt/media/image7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96" r:id="rId3"/>
    <p:sldMasterId id="2147483702" r:id="rId4"/>
    <p:sldMasterId id="2147483714" r:id="rId5"/>
    <p:sldMasterId id="2147483720" r:id="rId6"/>
    <p:sldMasterId id="2147483726" r:id="rId7"/>
    <p:sldMasterId id="2147483732" r:id="rId8"/>
  </p:sldMasterIdLst>
  <p:notesMasterIdLst>
    <p:notesMasterId r:id="rId23"/>
  </p:notesMasterIdLst>
  <p:sldIdLst>
    <p:sldId id="256" r:id="rId9"/>
    <p:sldId id="282" r:id="rId10"/>
    <p:sldId id="302" r:id="rId11"/>
    <p:sldId id="312" r:id="rId12"/>
    <p:sldId id="315" r:id="rId13"/>
    <p:sldId id="311" r:id="rId14"/>
    <p:sldId id="310" r:id="rId15"/>
    <p:sldId id="317" r:id="rId16"/>
    <p:sldId id="313" r:id="rId17"/>
    <p:sldId id="314" r:id="rId18"/>
    <p:sldId id="303" r:id="rId19"/>
    <p:sldId id="321" r:id="rId20"/>
    <p:sldId id="320" r:id="rId21"/>
    <p:sldId id="307" r:id="rId22"/>
  </p:sldIdLst>
  <p:sldSz cx="18288000" cy="10287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imes Neue Roman Bold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Bahnschrift" panose="020B0502040204020203" pitchFamily="34" charset="0"/>
      <p:regular r:id="rId33"/>
      <p:bold r:id="rId34"/>
    </p:embeddedFont>
    <p:embeddedFont>
      <p:font typeface="Microsoft Sans Serif" panose="020B0604020202020204" pitchFamily="34" charset="0"/>
      <p:regular r:id="rId35"/>
    </p:embeddedFont>
    <p:embeddedFont>
      <p:font typeface="MingLiU_HKSCS-ExtB" panose="02020500000000000000" pitchFamily="18" charset="-120"/>
      <p:regular r:id="rId36"/>
    </p:embeddedFont>
    <p:embeddedFont>
      <p:font typeface="Open San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Очка роста" initials="Тр" lastIdx="0" clrIdx="0">
    <p:extLst>
      <p:ext uri="{19B8F6BF-5375-455C-9EA6-DF929625EA0E}">
        <p15:presenceInfo xmlns:p15="http://schemas.microsoft.com/office/powerpoint/2012/main" userId="ТОчка рос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22" autoAdjust="0"/>
  </p:normalViewPr>
  <p:slideViewPr>
    <p:cSldViewPr>
      <p:cViewPr varScale="1">
        <p:scale>
          <a:sx n="49" d="100"/>
          <a:sy n="49" d="100"/>
        </p:scale>
        <p:origin x="4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724E9-71B3-4BD2-8764-07DB69412EDB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193C6-384F-4AFF-80A9-8CBD3B8D34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69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4487-4E80-4DE0-A3A8-DB9AE99BA3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20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4487-4E80-4DE0-A3A8-DB9AE99BA3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3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4487-4E80-4DE0-A3A8-DB9AE99BA3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1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3657601"/>
            <a:ext cx="18018126" cy="1578770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13716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327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981200" y="2514600"/>
            <a:ext cx="15544800" cy="2193132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7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981200" y="9372600"/>
            <a:ext cx="3810000" cy="685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0" y="9372600"/>
            <a:ext cx="5791200" cy="685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716000" y="9372600"/>
            <a:ext cx="3810000" cy="6858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E6D28789-41E2-4E80-A0F5-CF152215D439}" type="slidenum">
              <a:rPr lang="ru-RU" smtClean="0">
                <a:solidFill>
                  <a:srgbClr val="1C1C1C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9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F88A686-8033-4A0E-BCF8-75F6068D20CB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14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C5DC576-29A7-443C-85E4-5D3EC7E5B435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3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365376" y="3026570"/>
            <a:ext cx="7620000" cy="61722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290176" y="3026570"/>
            <a:ext cx="7620000" cy="617220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10C41F7E-9E5C-4B2B-BFA8-ED94DCB4D7DA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53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7A0F14C-45C2-4C0F-93F0-25E58502A2CB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5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B6C629A2-1471-4014-9AB7-17E58FE75821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7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30129AD0-704A-4C9D-B730-9D3BE90F0163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6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686FC5E6-E225-45D8-8142-D1CE8FBCC45E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4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0B4D121-BDC1-48FE-B41E-2A8054726554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F38FDF35-4760-4640-9B91-7DF4B4A5EA0C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5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008100" y="321470"/>
            <a:ext cx="3902076" cy="8877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01876" y="321470"/>
            <a:ext cx="11401424" cy="8877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84730CA4-D374-41C1-B0A2-218D9A0A456E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84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02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739093"/>
            <a:ext cx="18288000" cy="10160"/>
          </a:xfrm>
          <a:custGeom>
            <a:avLst/>
            <a:gdLst/>
            <a:ahLst/>
            <a:cxnLst/>
            <a:rect l="l" t="t" r="r" b="b"/>
            <a:pathLst>
              <a:path w="18288000" h="10160">
                <a:moveTo>
                  <a:pt x="18287999" y="9599"/>
                </a:moveTo>
                <a:lnTo>
                  <a:pt x="0" y="95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9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43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750" y="0"/>
            <a:ext cx="16482249" cy="8915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612" y="109537"/>
            <a:ext cx="1285874" cy="1228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796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51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84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8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99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699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618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41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16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30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9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63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66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13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739093"/>
            <a:ext cx="18288000" cy="10160"/>
          </a:xfrm>
          <a:custGeom>
            <a:avLst/>
            <a:gdLst/>
            <a:ahLst/>
            <a:cxnLst/>
            <a:rect l="l" t="t" r="r" b="b"/>
            <a:pathLst>
              <a:path w="18288000" h="10160">
                <a:moveTo>
                  <a:pt x="18287999" y="9599"/>
                </a:moveTo>
                <a:lnTo>
                  <a:pt x="0" y="95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70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959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750" y="0"/>
            <a:ext cx="16482249" cy="8915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612" y="109537"/>
            <a:ext cx="1285874" cy="1228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5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389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59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739093"/>
            <a:ext cx="18288000" cy="10160"/>
          </a:xfrm>
          <a:custGeom>
            <a:avLst/>
            <a:gdLst/>
            <a:ahLst/>
            <a:cxnLst/>
            <a:rect l="l" t="t" r="r" b="b"/>
            <a:pathLst>
              <a:path w="18288000" h="10160">
                <a:moveTo>
                  <a:pt x="18287999" y="9599"/>
                </a:moveTo>
                <a:lnTo>
                  <a:pt x="0" y="95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8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92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750" y="0"/>
            <a:ext cx="16482249" cy="8915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612" y="109537"/>
            <a:ext cx="1285874" cy="1228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369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322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3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739093"/>
            <a:ext cx="18288000" cy="10160"/>
          </a:xfrm>
          <a:custGeom>
            <a:avLst/>
            <a:gdLst/>
            <a:ahLst/>
            <a:cxnLst/>
            <a:rect l="l" t="t" r="r" b="b"/>
            <a:pathLst>
              <a:path w="18288000" h="10160">
                <a:moveTo>
                  <a:pt x="18287999" y="9599"/>
                </a:moveTo>
                <a:lnTo>
                  <a:pt x="0" y="95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95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3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5750" y="0"/>
            <a:ext cx="16482249" cy="8915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612" y="109537"/>
            <a:ext cx="1285874" cy="1228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276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72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89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13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86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436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51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9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42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34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57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644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4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ltGray">
          <a:xfrm>
            <a:off x="835026" y="1647826"/>
            <a:ext cx="876300" cy="71199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ltGray">
          <a:xfrm>
            <a:off x="1600201" y="1647826"/>
            <a:ext cx="657226" cy="71199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ltGray">
          <a:xfrm>
            <a:off x="1082677" y="2281238"/>
            <a:ext cx="844550" cy="71199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ltGray">
          <a:xfrm>
            <a:off x="1822450" y="2281238"/>
            <a:ext cx="736600" cy="71199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ltGray">
          <a:xfrm>
            <a:off x="254000" y="2171701"/>
            <a:ext cx="1120776" cy="6334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gray">
          <a:xfrm>
            <a:off x="1524000" y="1485901"/>
            <a:ext cx="63500" cy="157877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gray">
          <a:xfrm>
            <a:off x="885827" y="2671762"/>
            <a:ext cx="16452850" cy="4762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301877" y="321470"/>
            <a:ext cx="15586074" cy="219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5376" y="3026570"/>
            <a:ext cx="1554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324100" y="9365457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15200" y="9365457"/>
            <a:ext cx="579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17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084300" y="9365457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2100">
                <a:latin typeface="+mn-lt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F2884B5-0E80-4261-AAA2-C58BABFBC4DA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5pPr>
      <a:lvl6pPr marL="6858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6pPr>
      <a:lvl7pPr marL="13716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7pPr>
      <a:lvl8pPr marL="20574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8pPr>
      <a:lvl9pPr marL="2743200" algn="l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Tahoma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3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55975" y="112886"/>
            <a:ext cx="7739380" cy="528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1150" y="4045827"/>
            <a:ext cx="8493760" cy="350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DB688-7ACA-46A1-ACC2-34479D1BDF57}" type="datetimeFigureOut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09.12.2022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F530D-C72C-4BBC-A5FF-0E2AB1E90D8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3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55975" y="112886"/>
            <a:ext cx="7739380" cy="528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1150" y="4045827"/>
            <a:ext cx="8493760" cy="350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55975" y="112886"/>
            <a:ext cx="7739380" cy="528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1150" y="4045827"/>
            <a:ext cx="8493760" cy="350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91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55975" y="112886"/>
            <a:ext cx="7739380" cy="528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1150" y="4045827"/>
            <a:ext cx="8493760" cy="350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2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0DAC03E-825F-4C63-AE6F-7D1AC3DAEF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09.12.2022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FDCF1AA1-8B42-4CB1-A2EB-FBE5CAF4F3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3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image" Target="../media/image35.w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7.jpg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11" Type="http://schemas.openxmlformats.org/officeDocument/2006/relationships/image" Target="../media/image48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7.jpeg"/><Relationship Id="rId4" Type="http://schemas.openxmlformats.org/officeDocument/2006/relationships/image" Target="../media/image37.jp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image" Target="../media/image37.jp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video-05db9d984657f774b9925f468c6cf7e1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1292" y="3759500"/>
            <a:ext cx="5935048" cy="341265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030681" y="4123186"/>
            <a:ext cx="2067236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5767084" y="6177791"/>
            <a:ext cx="2218365" cy="2134617"/>
          </a:xfrm>
          <a:prstGeom prst="rect">
            <a:avLst/>
          </a:prstGeom>
          <a:solidFill>
            <a:srgbClr val="BABEC3"/>
          </a:solidFill>
        </p:spPr>
      </p:sp>
      <p:sp>
        <p:nvSpPr>
          <p:cNvPr id="6" name="AutoShape 6"/>
          <p:cNvSpPr/>
          <p:nvPr/>
        </p:nvSpPr>
        <p:spPr>
          <a:xfrm>
            <a:off x="14158581" y="4123186"/>
            <a:ext cx="4115421" cy="2054605"/>
          </a:xfrm>
          <a:prstGeom prst="rect">
            <a:avLst/>
          </a:prstGeom>
          <a:solidFill>
            <a:srgbClr val="7AD2DF"/>
          </a:solidFill>
        </p:spPr>
      </p:sp>
      <p:sp>
        <p:nvSpPr>
          <p:cNvPr id="7" name="AutoShape 7"/>
          <p:cNvSpPr/>
          <p:nvPr/>
        </p:nvSpPr>
        <p:spPr>
          <a:xfrm>
            <a:off x="12100870" y="8232395"/>
            <a:ext cx="2057711" cy="2054605"/>
          </a:xfrm>
          <a:prstGeom prst="rect">
            <a:avLst/>
          </a:prstGeom>
          <a:solidFill>
            <a:srgbClr val="7ED957"/>
          </a:solidFill>
        </p:spPr>
      </p:sp>
      <p:sp>
        <p:nvSpPr>
          <p:cNvPr id="9" name="AutoShape 9"/>
          <p:cNvSpPr/>
          <p:nvPr/>
        </p:nvSpPr>
        <p:spPr>
          <a:xfrm>
            <a:off x="12100870" y="0"/>
            <a:ext cx="3390193" cy="2327488"/>
          </a:xfrm>
          <a:prstGeom prst="rect">
            <a:avLst/>
          </a:prstGeom>
          <a:solidFill>
            <a:srgbClr val="469BD8"/>
          </a:solidFill>
        </p:spPr>
      </p:sp>
      <p:grpSp>
        <p:nvGrpSpPr>
          <p:cNvPr id="11" name="Group 11"/>
          <p:cNvGrpSpPr/>
          <p:nvPr/>
        </p:nvGrpSpPr>
        <p:grpSpPr>
          <a:xfrm>
            <a:off x="7967590" y="6177791"/>
            <a:ext cx="2075570" cy="2075570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DCBD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052685" y="2082558"/>
            <a:ext cx="5438378" cy="2040629"/>
            <a:chOff x="0" y="0"/>
            <a:chExt cx="1570379" cy="784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70379" cy="784932"/>
            </a:xfrm>
            <a:custGeom>
              <a:avLst/>
              <a:gdLst/>
              <a:ahLst/>
              <a:cxnLst/>
              <a:rect l="l" t="t" r="r" b="b"/>
              <a:pathLst>
                <a:path w="1570379" h="784932">
                  <a:moveTo>
                    <a:pt x="0" y="0"/>
                  </a:moveTo>
                  <a:lnTo>
                    <a:pt x="1570379" y="0"/>
                  </a:lnTo>
                  <a:lnTo>
                    <a:pt x="1570379" y="784932"/>
                  </a:lnTo>
                  <a:lnTo>
                    <a:pt x="0" y="784932"/>
                  </a:lnTo>
                  <a:close/>
                </a:path>
              </a:pathLst>
            </a:custGeom>
            <a:solidFill>
              <a:srgbClr val="FFC924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169452" y="6177791"/>
            <a:ext cx="2046840" cy="2040628"/>
            <a:chOff x="0" y="0"/>
            <a:chExt cx="692388" cy="69028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2388" cy="690286"/>
            </a:xfrm>
            <a:custGeom>
              <a:avLst/>
              <a:gdLst/>
              <a:ahLst/>
              <a:cxnLst/>
              <a:rect l="l" t="t" r="r" b="b"/>
              <a:pathLst>
                <a:path w="692388" h="690286">
                  <a:moveTo>
                    <a:pt x="0" y="0"/>
                  </a:moveTo>
                  <a:lnTo>
                    <a:pt x="692388" y="0"/>
                  </a:lnTo>
                  <a:lnTo>
                    <a:pt x="692388" y="690286"/>
                  </a:lnTo>
                  <a:lnTo>
                    <a:pt x="0" y="690286"/>
                  </a:lnTo>
                  <a:close/>
                </a:path>
              </a:pathLst>
            </a:custGeom>
            <a:solidFill>
              <a:srgbClr val="9E9A3A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005845" y="8218418"/>
            <a:ext cx="2046840" cy="2040628"/>
            <a:chOff x="0" y="0"/>
            <a:chExt cx="692388" cy="6902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2388" cy="690286"/>
            </a:xfrm>
            <a:custGeom>
              <a:avLst/>
              <a:gdLst/>
              <a:ahLst/>
              <a:cxnLst/>
              <a:rect l="l" t="t" r="r" b="b"/>
              <a:pathLst>
                <a:path w="692388" h="690286">
                  <a:moveTo>
                    <a:pt x="0" y="0"/>
                  </a:moveTo>
                  <a:lnTo>
                    <a:pt x="692388" y="0"/>
                  </a:lnTo>
                  <a:lnTo>
                    <a:pt x="692388" y="690286"/>
                  </a:lnTo>
                  <a:lnTo>
                    <a:pt x="0" y="690286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3" y="6549709"/>
            <a:ext cx="7211049" cy="352539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635" r="18623" b="41664"/>
          <a:stretch/>
        </p:blipFill>
        <p:spPr>
          <a:xfrm>
            <a:off x="15525986" y="27214"/>
            <a:ext cx="2713093" cy="4095971"/>
          </a:xfrm>
          <a:prstGeom prst="rect">
            <a:avLst/>
          </a:prstGeom>
        </p:spPr>
      </p:pic>
      <p:pic>
        <p:nvPicPr>
          <p:cNvPr id="25" name="Picture 7" descr="C:\Users\саня\Downloads\логотип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9880" y="-112674"/>
            <a:ext cx="6985495" cy="4069671"/>
          </a:xfrm>
          <a:prstGeom prst="rect">
            <a:avLst/>
          </a:prstGeom>
          <a:noFill/>
        </p:spPr>
      </p:pic>
      <p:pic>
        <p:nvPicPr>
          <p:cNvPr id="27" name="Рисунок 26" descr="http://neglicei.ru/img/logo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5" y="342900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70" y="3846347"/>
            <a:ext cx="3809342" cy="231962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98" y="373805"/>
            <a:ext cx="5691479" cy="320999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82" y="6835430"/>
            <a:ext cx="5720129" cy="3226152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 rotWithShape="1">
          <a:blip r:embed="rId12"/>
          <a:srcRect l="16884" t="29448" r="8618" b="7900"/>
          <a:stretch/>
        </p:blipFill>
        <p:spPr>
          <a:xfrm>
            <a:off x="11433276" y="4382092"/>
            <a:ext cx="6840726" cy="4314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3180" y="0"/>
            <a:ext cx="18293080" cy="10292080"/>
            <a:chOff x="0" y="0"/>
            <a:chExt cx="18293080" cy="10292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54125" y="0"/>
              <a:ext cx="16634460" cy="9366250"/>
            </a:xfrm>
            <a:custGeom>
              <a:avLst/>
              <a:gdLst/>
              <a:ahLst/>
              <a:cxnLst/>
              <a:rect l="l" t="t" r="r" b="b"/>
              <a:pathLst>
                <a:path w="16634460" h="9366250">
                  <a:moveTo>
                    <a:pt x="0" y="0"/>
                  </a:moveTo>
                  <a:lnTo>
                    <a:pt x="16633874" y="0"/>
                  </a:lnTo>
                  <a:lnTo>
                    <a:pt x="16633874" y="9365999"/>
                  </a:lnTo>
                  <a:lnTo>
                    <a:pt x="0" y="9365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54125" y="0"/>
              <a:ext cx="16634460" cy="9366250"/>
            </a:xfrm>
            <a:custGeom>
              <a:avLst/>
              <a:gdLst/>
              <a:ahLst/>
              <a:cxnLst/>
              <a:rect l="l" t="t" r="r" b="b"/>
              <a:pathLst>
                <a:path w="16634460" h="9366250">
                  <a:moveTo>
                    <a:pt x="0" y="0"/>
                  </a:moveTo>
                  <a:lnTo>
                    <a:pt x="16633874" y="0"/>
                  </a:lnTo>
                </a:path>
                <a:path w="16634460" h="9366250">
                  <a:moveTo>
                    <a:pt x="16633874" y="9365999"/>
                  </a:moveTo>
                  <a:lnTo>
                    <a:pt x="0" y="936599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FFDE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757200" y="9404480"/>
            <a:ext cx="658368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800" b="1" i="0" u="none" strike="noStrike" kern="1200" cap="none" spc="-30" normalizeH="0" baseline="0" noProof="0" dirty="0">
                <a:ln>
                  <a:noFill/>
                </a:ln>
                <a:solidFill>
                  <a:srgbClr val="351B7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КОНСОРЦИУМ</a:t>
            </a:r>
            <a:endParaRPr kumimoji="0" sz="6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229675" y="3220940"/>
            <a:ext cx="415734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300" dirty="0"/>
          </a:p>
        </p:txBody>
      </p:sp>
      <p:sp>
        <p:nvSpPr>
          <p:cNvPr id="19" name="object 19"/>
          <p:cNvSpPr txBox="1"/>
          <p:nvPr/>
        </p:nvSpPr>
        <p:spPr>
          <a:xfrm flipH="1">
            <a:off x="11582399" y="5251915"/>
            <a:ext cx="7004001" cy="419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635" algn="ctr" defTabSz="914400" rtl="0" eaLnBrk="1" fontAlgn="auto" latinLnBrk="0" hangingPunct="1">
              <a:lnSpc>
                <a:spcPct val="1149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252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51" y="636691"/>
            <a:ext cx="4961688" cy="3573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94" y="867498"/>
            <a:ext cx="6038572" cy="7296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0" name="Прямоугольник 29"/>
          <p:cNvSpPr/>
          <p:nvPr/>
        </p:nvSpPr>
        <p:spPr>
          <a:xfrm>
            <a:off x="1585620" y="8375828"/>
            <a:ext cx="6353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Шахматный турнир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«Белая ладья»(50 уч-ся)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/>
          <a:srcRect l="13695" t="7936" b="17629"/>
          <a:stretch/>
        </p:blipFill>
        <p:spPr>
          <a:xfrm>
            <a:off x="6875907" y="4485965"/>
            <a:ext cx="4725947" cy="3259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33" name="Таблица 32"/>
          <p:cNvGraphicFramePr>
            <a:graphicFrameLocks noGrp="1"/>
          </p:cNvGraphicFramePr>
          <p:nvPr>
            <p:extLst/>
          </p:nvPr>
        </p:nvGraphicFramePr>
        <p:xfrm>
          <a:off x="7672964" y="8602708"/>
          <a:ext cx="5357236" cy="483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7236">
                  <a:extLst>
                    <a:ext uri="{9D8B030D-6E8A-4147-A177-3AD203B41FA5}">
                      <a16:colId xmlns:a16="http://schemas.microsoft.com/office/drawing/2014/main" val="1484399681"/>
                    </a:ext>
                  </a:extLst>
                </a:gridCol>
              </a:tblGrid>
              <a:tr h="4833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777067"/>
                  </a:ext>
                </a:extLst>
              </a:tr>
            </a:tbl>
          </a:graphicData>
        </a:graphic>
      </p:graphicFrame>
      <p:sp>
        <p:nvSpPr>
          <p:cNvPr id="34" name="Прямоугольник 33"/>
          <p:cNvSpPr/>
          <p:nvPr/>
        </p:nvSpPr>
        <p:spPr>
          <a:xfrm rot="10800000" flipH="1" flipV="1">
            <a:off x="6965552" y="8415869"/>
            <a:ext cx="5583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Районная пресс-конференция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«Безопасность и жизнь»(112 уч-ся)</a:t>
            </a:r>
            <a:b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/>
          <a:srcRect l="8533" t="26257" r="8408" b="22300"/>
          <a:stretch/>
        </p:blipFill>
        <p:spPr>
          <a:xfrm>
            <a:off x="12869044" y="614130"/>
            <a:ext cx="3983521" cy="174715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7179" y="2548128"/>
            <a:ext cx="6467253" cy="5844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13055525" y="8431257"/>
          <a:ext cx="5189293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9293">
                  <a:extLst>
                    <a:ext uri="{9D8B030D-6E8A-4147-A177-3AD203B41FA5}">
                      <a16:colId xmlns:a16="http://schemas.microsoft.com/office/drawing/2014/main" val="1676801053"/>
                    </a:ext>
                  </a:extLst>
                </a:gridCol>
              </a:tblGrid>
              <a:tr h="7755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любителей истории и обществознания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4658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6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изображение_viber_2021-11-22_18-57-01-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340" y="5279488"/>
            <a:ext cx="6147028" cy="5021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G_20171020_1629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19117"/>
            <a:ext cx="5730476" cy="518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170606_1628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391361"/>
            <a:ext cx="5358016" cy="4909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Z:\ПНПО 2017\уникласс фото\IMG_20170130_1535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1"/>
          <a:stretch/>
        </p:blipFill>
        <p:spPr bwMode="auto">
          <a:xfrm>
            <a:off x="1828800" y="332341"/>
            <a:ext cx="14097000" cy="5649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61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7443" y="9525"/>
            <a:ext cx="16780557" cy="88278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TextBox 7"/>
          <p:cNvSpPr txBox="1"/>
          <p:nvPr/>
        </p:nvSpPr>
        <p:spPr>
          <a:xfrm>
            <a:off x="2194822" y="2621794"/>
            <a:ext cx="6949178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0"/>
              </a:lnSpc>
              <a:spcBef>
                <a:spcPts val="3915"/>
              </a:spcBef>
            </a:pPr>
            <a:r>
              <a:rPr lang="en-US" sz="3600">
                <a:solidFill>
                  <a:srgbClr val="191769"/>
                </a:solidFill>
                <a:latin typeface="Open Sans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7443" y="89800"/>
            <a:ext cx="7289540" cy="96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endParaRPr lang="ru-RU" sz="29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191769"/>
              </a:solidFill>
              <a:latin typeface="Times Neue Rom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1514049" y="9401175"/>
            <a:ext cx="8155210" cy="55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ru-RU" sz="4629" b="1" spc="-115" dirty="0" smtClean="0">
                <a:solidFill>
                  <a:srgbClr val="191769"/>
                </a:solidFill>
                <a:latin typeface="Times Neue Roman Bold"/>
              </a:rPr>
              <a:t>УНИКЛ </a:t>
            </a:r>
            <a:endParaRPr lang="en-US" sz="4629" spc="-115" dirty="0">
              <a:solidFill>
                <a:srgbClr val="191769"/>
              </a:solidFill>
              <a:latin typeface="Times Neue Roman Bold"/>
            </a:endParaRPr>
          </a:p>
        </p:txBody>
      </p:sp>
      <p:sp>
        <p:nvSpPr>
          <p:cNvPr id="14" name="AutoShape 2"/>
          <p:cNvSpPr/>
          <p:nvPr/>
        </p:nvSpPr>
        <p:spPr>
          <a:xfrm>
            <a:off x="1478260" y="0"/>
            <a:ext cx="16780557" cy="88278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Стрелка вниз 10"/>
          <p:cNvSpPr/>
          <p:nvPr/>
        </p:nvSpPr>
        <p:spPr>
          <a:xfrm>
            <a:off x="3203340" y="282960"/>
            <a:ext cx="12421380" cy="1296144"/>
          </a:xfrm>
          <a:prstGeom prst="downArrow">
            <a:avLst>
              <a:gd name="adj1" fmla="val 55153"/>
              <a:gd name="adj2" fmla="val 45297"/>
            </a:avLst>
          </a:prstGeom>
          <a:solidFill>
            <a:schemeClr val="accent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УНИВЕРСИТЕТСКИЕ </a:t>
            </a:r>
          </a:p>
          <a:p>
            <a:pPr lvl="0" algn="ctr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ПРОФИЛЬНЫЕ   КЛАССЫ </a:t>
            </a:r>
            <a:endParaRPr lang="ru-RU" sz="27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6400" y="1714498"/>
            <a:ext cx="15163800" cy="1754072"/>
          </a:xfrm>
          <a:prstGeom prst="rect">
            <a:avLst/>
          </a:prstGeom>
          <a:solidFill>
            <a:srgbClr val="FFCF01">
              <a:lumMod val="40000"/>
              <a:lumOff val="60000"/>
            </a:srgbClr>
          </a:soli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defTabSz="13716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Миссия Проекта: </a:t>
            </a:r>
          </a:p>
          <a:p>
            <a:pPr marL="0" marR="0" lvl="0" indent="0" algn="ctr" defTabSz="13716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расширение образовательных возможностей и профессиональных горизонтов обучающихся</a:t>
            </a:r>
          </a:p>
        </p:txBody>
      </p:sp>
      <p:sp>
        <p:nvSpPr>
          <p:cNvPr id="13" name="Выноска со стрелкой вправо 12"/>
          <p:cNvSpPr/>
          <p:nvPr/>
        </p:nvSpPr>
        <p:spPr>
          <a:xfrm>
            <a:off x="2194822" y="3835191"/>
            <a:ext cx="3214688" cy="4872038"/>
          </a:xfrm>
          <a:prstGeom prst="rightArrowCallout">
            <a:avLst>
              <a:gd name="adj1" fmla="val 22867"/>
              <a:gd name="adj2" fmla="val 20556"/>
              <a:gd name="adj3" fmla="val 30078"/>
              <a:gd name="adj4" fmla="val 64977"/>
            </a:avLst>
          </a:prstGeom>
          <a:gradFill rotWithShape="1">
            <a:gsLst>
              <a:gs pos="0">
                <a:srgbClr val="AAEFD1">
                  <a:lumMod val="90000"/>
                </a:srgbClr>
              </a:gs>
              <a:gs pos="35000">
                <a:srgbClr val="00E4A8">
                  <a:tint val="37000"/>
                  <a:satMod val="300000"/>
                </a:srgbClr>
              </a:gs>
              <a:gs pos="100000">
                <a:srgbClr val="00E4A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E4A8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13716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проекта:</a:t>
            </a:r>
          </a:p>
          <a:p>
            <a:pPr marL="0" marR="0" lvl="0" indent="0" algn="ctr" defTabSz="13716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680620" y="3819181"/>
            <a:ext cx="9944100" cy="4832092"/>
          </a:xfrm>
          <a:prstGeom prst="rect">
            <a:avLst/>
          </a:prstGeom>
          <a:gradFill rotWithShape="1">
            <a:gsLst>
              <a:gs pos="0">
                <a:srgbClr val="AAEFD1">
                  <a:lumMod val="90000"/>
                </a:srgbClr>
              </a:gs>
              <a:gs pos="35000">
                <a:srgbClr val="AAEFD1">
                  <a:tint val="37000"/>
                  <a:satMod val="300000"/>
                </a:srgbClr>
              </a:gs>
              <a:gs pos="100000">
                <a:srgbClr val="AAEFD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AAEFD1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13716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условий для доступного качественного профильного образования в условиях сетевого взаимодействия субъектов регионального образовательного пространства</a:t>
            </a:r>
            <a:b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7443" y="9525"/>
            <a:ext cx="16780557" cy="882781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TextBox 7"/>
          <p:cNvSpPr txBox="1"/>
          <p:nvPr/>
        </p:nvSpPr>
        <p:spPr>
          <a:xfrm>
            <a:off x="2194822" y="2621794"/>
            <a:ext cx="6949178" cy="63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0"/>
              </a:lnSpc>
              <a:spcBef>
                <a:spcPts val="3915"/>
              </a:spcBef>
            </a:pPr>
            <a:r>
              <a:rPr lang="en-US" sz="3600">
                <a:solidFill>
                  <a:srgbClr val="191769"/>
                </a:solidFill>
                <a:latin typeface="Open Sans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7443" y="89800"/>
            <a:ext cx="7289540" cy="965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endParaRPr lang="ru-RU" sz="29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191769"/>
              </a:solidFill>
              <a:latin typeface="Times Neue Rom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28800" y="9414032"/>
            <a:ext cx="12105849" cy="553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ru-RU" sz="4629" b="1" spc="-115" dirty="0" smtClean="0">
                <a:solidFill>
                  <a:srgbClr val="191769"/>
                </a:solidFill>
                <a:latin typeface="Times Neue Roman Bold"/>
              </a:rPr>
              <a:t>УНИКЛ</a:t>
            </a:r>
            <a:r>
              <a:rPr lang="ru-RU" sz="4629" spc="-115" dirty="0" smtClean="0">
                <a:solidFill>
                  <a:srgbClr val="191769"/>
                </a:solidFill>
                <a:latin typeface="Times Neue Roman Bold"/>
              </a:rPr>
              <a:t> – 2021                                 </a:t>
            </a:r>
            <a:r>
              <a:rPr lang="ru-RU" sz="4629" b="1" spc="-115" dirty="0" smtClean="0">
                <a:solidFill>
                  <a:srgbClr val="191769"/>
                </a:solidFill>
                <a:latin typeface="Times Neue Roman Bold"/>
              </a:rPr>
              <a:t>УНИКЛ</a:t>
            </a:r>
            <a:r>
              <a:rPr lang="ru-RU" sz="4629" spc="-115" dirty="0" smtClean="0">
                <a:solidFill>
                  <a:srgbClr val="191769"/>
                </a:solidFill>
                <a:latin typeface="Times Neue Roman Bold"/>
              </a:rPr>
              <a:t> - 2022</a:t>
            </a:r>
            <a:endParaRPr lang="en-US" sz="4629" spc="-115" dirty="0">
              <a:solidFill>
                <a:srgbClr val="191769"/>
              </a:solidFill>
              <a:latin typeface="Times Neue Roman Bold"/>
            </a:endParaRPr>
          </a:p>
        </p:txBody>
      </p:sp>
      <p:sp>
        <p:nvSpPr>
          <p:cNvPr id="14" name="AutoShape 2"/>
          <p:cNvSpPr/>
          <p:nvPr/>
        </p:nvSpPr>
        <p:spPr>
          <a:xfrm>
            <a:off x="1478260" y="0"/>
            <a:ext cx="16780557" cy="88278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5" y="390553"/>
            <a:ext cx="6100041" cy="3920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0" t="9564"/>
          <a:stretch/>
        </p:blipFill>
        <p:spPr>
          <a:xfrm>
            <a:off x="6976604" y="442551"/>
            <a:ext cx="3745150" cy="3763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4785" r="2172"/>
          <a:stretch/>
        </p:blipFill>
        <p:spPr>
          <a:xfrm>
            <a:off x="524804" y="4774192"/>
            <a:ext cx="7398836" cy="4058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33001" r="2002" b="6002"/>
          <a:stretch/>
        </p:blipFill>
        <p:spPr>
          <a:xfrm>
            <a:off x="8438418" y="4600005"/>
            <a:ext cx="8686800" cy="430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1" r="17001" b="18002"/>
          <a:stretch/>
        </p:blipFill>
        <p:spPr>
          <a:xfrm>
            <a:off x="10724997" y="442551"/>
            <a:ext cx="7310965" cy="419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65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2200" y="723900"/>
            <a:ext cx="11430001" cy="8381426"/>
          </a:xfrm>
        </p:spPr>
        <p:txBody>
          <a:bodyPr/>
          <a:lstStyle/>
          <a:p>
            <a:pPr marL="342900" lvl="0" indent="-342900" algn="ctr" eaLnBrk="1" fontAlgn="auto" hangingPunct="1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2400" b="1" i="1" kern="1200" dirty="0">
                <a:solidFill>
                  <a:prstClr val="white"/>
                </a:solidFill>
                <a:latin typeface="Calibri"/>
              </a:rPr>
              <a:t>Использование</a:t>
            </a:r>
            <a:r>
              <a:rPr lang="ru-RU" sz="2400" i="1" kern="1200" dirty="0">
                <a:solidFill>
                  <a:prstClr val="white"/>
                </a:solidFill>
                <a:latin typeface="Calibri"/>
              </a:rPr>
              <a:t> </a:t>
            </a:r>
            <a:r>
              <a:rPr lang="ru-RU" sz="2400" b="1" i="1" kern="1200" dirty="0">
                <a:solidFill>
                  <a:prstClr val="white"/>
                </a:solidFill>
                <a:latin typeface="Calibri"/>
              </a:rPr>
              <a:t>электронных</a:t>
            </a:r>
            <a:r>
              <a:rPr lang="ru-RU" sz="2400" i="1" kern="1200" dirty="0">
                <a:solidFill>
                  <a:prstClr val="white"/>
                </a:solidFill>
                <a:latin typeface="Calibri"/>
              </a:rPr>
              <a:t> </a:t>
            </a:r>
            <a:r>
              <a:rPr lang="ru-RU" sz="2400" b="1" i="1" kern="1200" dirty="0">
                <a:solidFill>
                  <a:prstClr val="white"/>
                </a:solidFill>
                <a:latin typeface="Calibri"/>
              </a:rPr>
              <a:t>образовательных</a:t>
            </a:r>
            <a:r>
              <a:rPr lang="ru-RU" sz="2400" i="1" kern="1200" dirty="0">
                <a:solidFill>
                  <a:prstClr val="white"/>
                </a:solidFill>
                <a:latin typeface="Calibri"/>
              </a:rPr>
              <a:t> </a:t>
            </a:r>
            <a:r>
              <a:rPr lang="ru-RU" sz="2400" b="1" i="1" kern="1200" dirty="0">
                <a:solidFill>
                  <a:prstClr val="white"/>
                </a:solidFill>
                <a:latin typeface="Calibri"/>
              </a:rPr>
              <a:t>ресурсов</a:t>
            </a:r>
            <a:r>
              <a:rPr lang="ru-RU" sz="2400" i="1" kern="1200" dirty="0">
                <a:solidFill>
                  <a:prstClr val="white"/>
                </a:solidFill>
                <a:latin typeface="Calibri"/>
              </a:rPr>
              <a:t> </a:t>
            </a:r>
            <a:r>
              <a:rPr lang="ru-RU" sz="2400" b="1" i="1" kern="1200" dirty="0">
                <a:solidFill>
                  <a:prstClr val="white"/>
                </a:solidFill>
                <a:latin typeface="Calibri"/>
              </a:rPr>
              <a:t>в</a:t>
            </a:r>
            <a:r>
              <a:rPr lang="ru-RU" sz="2400" i="1" kern="1200" dirty="0">
                <a:solidFill>
                  <a:prstClr val="white"/>
                </a:solidFill>
                <a:latin typeface="Calibri"/>
              </a:rPr>
              <a:t> процессе обучения </a:t>
            </a:r>
            <a:r>
              <a:rPr lang="ru-RU" sz="2400" b="1" i="1" kern="1200" dirty="0">
                <a:solidFill>
                  <a:prstClr val="white"/>
                </a:solidFill>
                <a:latin typeface="Calibri"/>
              </a:rPr>
              <a:t>Использование</a:t>
            </a:r>
            <a:r>
              <a:rPr lang="ru-RU" sz="2400" i="1" kern="1200" dirty="0">
                <a:solidFill>
                  <a:prstClr val="white"/>
                </a:solidFill>
                <a:latin typeface="Calibri"/>
              </a:rPr>
              <a:t>  </a:t>
            </a:r>
            <a:r>
              <a:rPr lang="ru-RU" sz="2400" b="1" i="1" kern="1200" dirty="0" smtClean="0">
                <a:solidFill>
                  <a:prstClr val="white"/>
                </a:solidFill>
                <a:latin typeface="Calibri"/>
              </a:rPr>
              <a:t>об</a:t>
            </a:r>
            <a:r>
              <a:rPr lang="ru-RU" sz="2400" b="1" i="1" dirty="0"/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 электронных 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</a:p>
          <a:p>
            <a:pPr marL="0" lvl="0" indent="0" algn="ctr" eaLnBrk="1" fontAlgn="auto" hangingPunct="1">
              <a:spcAft>
                <a:spcPts val="0"/>
              </a:spcAft>
              <a:buClrTx/>
              <a:buSzTx/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процессе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40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</a:t>
            </a:r>
            <a:r>
              <a:rPr lang="ru-RU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возможности и перспективы для самостоятельной творческой и исследовательской деятельности учащихся. Это соответствует основным идеям </a:t>
            </a:r>
            <a:r>
              <a:rPr lang="ru-RU" sz="40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ФГОС, </a:t>
            </a:r>
            <a:r>
              <a:rPr lang="ru-RU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методологической основой которого является системно - </a:t>
            </a:r>
            <a:r>
              <a:rPr lang="ru-RU" sz="40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подход, согласно которому "развитие личности обучающегося на основе усвоения универсальных учебных действий, познания и освоения мира составляет цель и основной результат образования".</a:t>
            </a:r>
          </a:p>
          <a:p>
            <a:pPr marL="0" indent="0" algn="ctr">
              <a:buNone/>
            </a:pP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DF88A686-8033-4A0E-BCF8-75F6068D20CB}" type="slidenum">
              <a:rPr lang="ru-RU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5" name="Picture 7" descr="C:\Users\саня\Downloads\логотип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93" y="3368104"/>
            <a:ext cx="6453616" cy="5737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4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9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7443" y="0"/>
            <a:ext cx="16780557" cy="88278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796" r="2796" b="13276"/>
          <a:stretch>
            <a:fillRect/>
          </a:stretch>
        </p:blipFill>
        <p:spPr>
          <a:xfrm>
            <a:off x="246476" y="5948552"/>
            <a:ext cx="7102803" cy="31310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98976" y="5663957"/>
            <a:ext cx="2503893" cy="3525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70200" y="5806254"/>
            <a:ext cx="2417800" cy="3415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92870" y="5751522"/>
            <a:ext cx="2482650" cy="35250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4441" y="5751522"/>
            <a:ext cx="2462180" cy="35250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32922" y="605982"/>
            <a:ext cx="5665827" cy="45337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55531" y="450028"/>
            <a:ext cx="5777798" cy="46233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924978" y="5049912"/>
            <a:ext cx="14879294" cy="56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9285D"/>
                </a:solidFill>
                <a:latin typeface="Times Neue Roman Bold"/>
              </a:rPr>
              <a:t>КЕЙСЫ  В СБОРНИКЕ НА САЙТЕ "ЦИФРОВАЯ ШКОЛА ОРЕНБУРЖЬЯ"</a:t>
            </a:r>
          </a:p>
        </p:txBody>
      </p:sp>
      <p:pic>
        <p:nvPicPr>
          <p:cNvPr id="12" name="Picture 7" descr="C:\Users\саня\Downloads\логотип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5477" y="869975"/>
            <a:ext cx="5267445" cy="3068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eglicei.ru/%D0%A2%D0%BE%D1%87%D0%BA%D0%B0%D1%80%D0%BE%D1%81%D1%82%D0%B0/njxr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6" y="185245"/>
            <a:ext cx="9151884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eglicei.ru/%D0%A2%D0%BE%D1%87%D0%BA%D0%B0%D1%80%D0%BE%D1%81%D1%82%D0%B0/njxr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85245"/>
            <a:ext cx="8305800" cy="94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object 16"/>
          <p:cNvGrpSpPr/>
          <p:nvPr/>
        </p:nvGrpSpPr>
        <p:grpSpPr>
          <a:xfrm>
            <a:off x="0" y="-5080"/>
            <a:ext cx="18226405" cy="10292080"/>
            <a:chOff x="30937" y="0"/>
            <a:chExt cx="18226405" cy="1029208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937" y="0"/>
              <a:ext cx="18226127" cy="102869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57" y="287499"/>
              <a:ext cx="3571055" cy="21136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02550" y="0"/>
              <a:ext cx="16712565" cy="9366250"/>
            </a:xfrm>
            <a:custGeom>
              <a:avLst/>
              <a:gdLst/>
              <a:ahLst/>
              <a:cxnLst/>
              <a:rect l="l" t="t" r="r" b="b"/>
              <a:pathLst>
                <a:path w="16712565" h="9366250">
                  <a:moveTo>
                    <a:pt x="16712099" y="9365999"/>
                  </a:moveTo>
                  <a:lnTo>
                    <a:pt x="0" y="9365999"/>
                  </a:lnTo>
                  <a:lnTo>
                    <a:pt x="0" y="0"/>
                  </a:lnTo>
                  <a:lnTo>
                    <a:pt x="16712099" y="0"/>
                  </a:lnTo>
                  <a:lnTo>
                    <a:pt x="16712099" y="9365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502550" y="0"/>
              <a:ext cx="16712565" cy="9366250"/>
            </a:xfrm>
            <a:custGeom>
              <a:avLst/>
              <a:gdLst/>
              <a:ahLst/>
              <a:cxnLst/>
              <a:rect l="l" t="t" r="r" b="b"/>
              <a:pathLst>
                <a:path w="16712565" h="9366250">
                  <a:moveTo>
                    <a:pt x="0" y="0"/>
                  </a:moveTo>
                  <a:lnTo>
                    <a:pt x="16712099" y="0"/>
                  </a:lnTo>
                  <a:lnTo>
                    <a:pt x="16712099" y="9365999"/>
                  </a:lnTo>
                  <a:lnTo>
                    <a:pt x="0" y="9365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DE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229309" y="89619"/>
            <a:ext cx="9601569" cy="736676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1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Реализованы</a:t>
            </a:r>
            <a:r>
              <a:rPr kumimoji="0" sz="2800" b="1" i="0" u="none" strike="noStrike" kern="1200" cap="none" spc="-3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проекты: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0955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Мастер-класс " 3D графика. Работа с объектами "</a:t>
            </a:r>
          </a:p>
          <a:p>
            <a:pPr marL="20955" marR="0" lvl="0" indent="0" algn="l" defTabSz="914400" rtl="0" eaLnBrk="1" fontAlgn="auto" latinLnBrk="0" hangingPunct="1">
              <a:lnSpc>
                <a:spcPct val="100000"/>
              </a:lnSpc>
              <a:spcBef>
                <a:spcPts val="5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Мастер- класс по использованию </a:t>
            </a:r>
            <a:r>
              <a:rPr kumimoji="0" lang="en-US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Blender 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для создания наглядного материала для различных уроков (на примере создания модели кубика </a:t>
            </a:r>
            <a:r>
              <a:rPr kumimoji="0" lang="ru-RU" sz="20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Блума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и реализации на 3д- принтере).</a:t>
            </a:r>
          </a:p>
          <a:p>
            <a:pPr marL="20320" marR="1115060" lvl="0" indent="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II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Региональный форум</a:t>
            </a:r>
            <a:r>
              <a:rPr kumimoji="0" lang="ru-RU" sz="2000" b="0" i="0" u="none" strike="noStrike" kern="1200" cap="none" spc="-5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центров «Т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очка роста» с докладом на тему :«Идеи использования виртуальной и дополненной реальности в рамках формирования функциональной грамотности у обучающихся на уроках информатики».</a:t>
            </a:r>
          </a:p>
          <a:p>
            <a:pPr marL="20320" marR="1115060" lvl="0" indent="0" algn="l" defTabSz="914400" rtl="0" eaLnBrk="1" fontAlgn="auto" latinLnBrk="0" hangingPunct="1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Участие  в 13 межрегиональном форуме молодых педагогов и наставников «Таир 2022: «Опыт реализации </a:t>
            </a:r>
            <a:r>
              <a:rPr kumimoji="0" lang="en-US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VR 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 </a:t>
            </a:r>
            <a:r>
              <a:rPr kumimoji="0" lang="en-US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 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технологий»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0" lvl="0" indent="0" algn="l" defTabSz="914400" rtl="0" eaLnBrk="1" fontAlgn="auto" latinLnBrk="0" hangingPunct="1">
              <a:lnSpc>
                <a:spcPts val="26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Открытая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коммуникация</a:t>
            </a:r>
            <a:endParaRPr kumimoji="0" lang="ru-RU" sz="2400" b="1" i="0" u="none" strike="noStrike" kern="1200" cap="none" spc="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0" lvl="0" indent="0" algn="l" defTabSz="914400" rtl="0" eaLnBrk="1" fontAlgn="auto" latinLnBrk="0" hangingPunct="1">
              <a:lnSpc>
                <a:spcPts val="26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Мастер- класс в рамках дня Детства «Алиса в стране чудес»</a:t>
            </a:r>
            <a:endParaRPr kumimoji="0" b="0" i="0" u="none" strike="noStrike" kern="1200" cap="none" spc="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1673860" lvl="0" indent="0" algn="l" defTabSz="914400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Знакомство</a:t>
            </a:r>
            <a:r>
              <a:rPr kumimoji="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виртуальной</a:t>
            </a:r>
            <a:r>
              <a:rPr kumimoji="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реальностью,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бинарный</a:t>
            </a:r>
            <a:r>
              <a: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урок</a:t>
            </a:r>
            <a:r>
              <a:rPr kumimoji="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кружка </a:t>
            </a:r>
            <a:r>
              <a:rPr kumimoji="0" b="0" i="0" u="none" strike="noStrike" kern="1200" cap="none" spc="-40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"Виртуальная </a:t>
            </a:r>
            <a:r>
              <a:rPr kumimoji="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реальность"</a:t>
            </a:r>
            <a:r>
              <a:rPr kumimoji="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</a:t>
            </a:r>
            <a:r>
              <a:rPr kumimoji="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"</a:t>
            </a:r>
            <a:r>
              <a:rPr kumimoji="0" lang="ru-RU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Информатики </a:t>
            </a:r>
            <a:r>
              <a:rPr kumimoji="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"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1673860" lvl="0" indent="0" algn="l" defTabSz="914400" rtl="0" eaLnBrk="1" fontAlgn="auto" latinLnBrk="0" hangingPunct="1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Съемка мероприятий с использование 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квадракоптера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0" lvl="0" indent="0" algn="l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Соревнование</a:t>
            </a:r>
            <a:endParaRPr kumimoji="0" lang="ru-RU" sz="2400" b="1" i="0" u="none" strike="noStrike" kern="1200" cap="none" spc="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0" lvl="0" indent="0" algn="l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Создание 3д моделей в среде </a:t>
            </a:r>
            <a:r>
              <a:rPr kumimoji="0" lang="en-US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Blender </a:t>
            </a:r>
            <a:endParaRPr kumimoji="0" lang="ru-RU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5090" marR="0" lvl="0" indent="0" algn="l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 Место в </a:t>
            </a:r>
            <a:r>
              <a:rPr kumimoji="0" lang="en-US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муниципальном этапе олимпиады «Арт-Успех»,</a:t>
            </a:r>
          </a:p>
          <a:p>
            <a:pPr marL="85090" marR="0" lvl="0" indent="0" algn="l" defTabSz="914400" rtl="0" eaLnBrk="1" fontAlgn="auto" latinLnBrk="0" hangingPunct="1">
              <a:lnSpc>
                <a:spcPct val="100000"/>
              </a:lnSpc>
              <a:spcBef>
                <a:spcPts val="1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 место в региональном этапе «Арт-Успех» категория «Виртуальная реальность» </a:t>
            </a:r>
            <a:endParaRPr kumimoji="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52811" y="1"/>
            <a:ext cx="4035188" cy="228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01850" y="2143104"/>
            <a:ext cx="3429008" cy="335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30280" y="3571864"/>
            <a:ext cx="1910192" cy="41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415" y="7291356"/>
            <a:ext cx="5190636" cy="2862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116" y="119635"/>
            <a:ext cx="3792458" cy="227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740" y="2464447"/>
            <a:ext cx="3500462" cy="199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302491" y="5067300"/>
            <a:ext cx="2466124" cy="251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20202" y="7732551"/>
            <a:ext cx="2786082" cy="15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lum bright="24000" contrast="12000"/>
          </a:blip>
          <a:srcRect/>
          <a:stretch>
            <a:fillRect/>
          </a:stretch>
        </p:blipFill>
        <p:spPr bwMode="auto">
          <a:xfrm>
            <a:off x="10749370" y="7704967"/>
            <a:ext cx="1789790" cy="250185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1256" y="7566764"/>
            <a:ext cx="3368022" cy="258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2107" y="7593632"/>
            <a:ext cx="2988852" cy="2163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"/>
          <a:srcRect r="14813"/>
          <a:stretch/>
        </p:blipFill>
        <p:spPr>
          <a:xfrm>
            <a:off x="-61871" y="4463996"/>
            <a:ext cx="4024272" cy="314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object 26"/>
          <p:cNvSpPr txBox="1"/>
          <p:nvPr/>
        </p:nvSpPr>
        <p:spPr>
          <a:xfrm>
            <a:off x="2857456" y="9227736"/>
            <a:ext cx="16197952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ahnschrift" pitchFamily="34" charset="0"/>
                <a:ea typeface="+mn-ea"/>
                <a:cs typeface="Times New Roman"/>
              </a:rPr>
              <a:t>ВИРТУАЛЬНАЯ</a:t>
            </a:r>
            <a:r>
              <a:rPr kumimoji="0" lang="ru-RU" sz="6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ahnschrift" pitchFamily="34" charset="0"/>
                <a:ea typeface="+mn-ea"/>
                <a:cs typeface="Times New Roman"/>
              </a:rPr>
              <a:t> </a:t>
            </a:r>
            <a:r>
              <a:rPr kumimoji="0" sz="6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ahnschrift" pitchFamily="34" charset="0"/>
                <a:ea typeface="+mn-ea"/>
                <a:cs typeface="Times New Roman"/>
              </a:rPr>
              <a:t>РЕАЛЬНОСТЬ</a:t>
            </a:r>
            <a:endParaRPr kumimoji="0" sz="6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ahnschrift" pitchFamily="34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59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11957"/>
            <a:ext cx="17449799" cy="940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79141" y="763653"/>
            <a:ext cx="58983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Достижения учеников:</a:t>
            </a:r>
            <a:endParaRPr kumimoji="0" lang="en-US" sz="24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Всероссийская олимпиада школьников: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Муниципальный этап: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Габдуллина Аида –победитель,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Сычева Ольга-победитель,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Обухов Максим –победитель,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Сатаева</a:t>
            </a: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Дания- победитель,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Куртинок</a:t>
            </a: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Марина –победитель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Региональный этап: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Сычева Ольга-победитель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Обухов Максим –победитель,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Габдуллина Аида –</a:t>
            </a:r>
            <a:r>
              <a:rPr kumimoji="0" lang="ru-RU" sz="2400" b="0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призер</a:t>
            </a:r>
            <a:endParaRPr kumimoji="0" lang="ru-RU" sz="2400" b="0" i="0" u="sng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567670" y="2116753"/>
            <a:ext cx="4793673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-1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3" name="object 13"/>
          <p:cNvPicPr/>
          <p:nvPr/>
        </p:nvPicPr>
        <p:blipFill rotWithShape="1">
          <a:blip r:embed="rId4" cstate="print"/>
          <a:srcRect r="35382"/>
          <a:stretch/>
        </p:blipFill>
        <p:spPr>
          <a:xfrm>
            <a:off x="15226145" y="11957"/>
            <a:ext cx="3061855" cy="1517605"/>
          </a:xfrm>
          <a:prstGeom prst="rect">
            <a:avLst/>
          </a:prstGeom>
          <a:noFill/>
        </p:spPr>
      </p:pic>
      <p:sp>
        <p:nvSpPr>
          <p:cNvPr id="72" name="Прямоугольник 71"/>
          <p:cNvSpPr/>
          <p:nvPr/>
        </p:nvSpPr>
        <p:spPr>
          <a:xfrm>
            <a:off x="1524000" y="11957"/>
            <a:ext cx="3143636" cy="94065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5226144" y="1529561"/>
            <a:ext cx="3061855" cy="75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14096" y="9418518"/>
            <a:ext cx="4629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ТЕХНОЛОГИЯ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0567670" y="8877300"/>
            <a:ext cx="7720330" cy="541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4" y="-135337"/>
            <a:ext cx="5499780" cy="6088887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896382"/>
              </p:ext>
            </p:extLst>
          </p:nvPr>
        </p:nvGraphicFramePr>
        <p:xfrm>
          <a:off x="98425" y="5766770"/>
          <a:ext cx="4569211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9211">
                  <a:extLst>
                    <a:ext uri="{9D8B030D-6E8A-4147-A177-3AD203B41FA5}">
                      <a16:colId xmlns:a16="http://schemas.microsoft.com/office/drawing/2014/main" val="1258097950"/>
                    </a:ext>
                  </a:extLst>
                </a:gridCol>
              </a:tblGrid>
              <a:tr h="11691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VII 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региональный чемпионат «Молодые профессионалы» (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Worldskils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Russia</a:t>
                      </a: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 номинация «Технология моды» (3 уч-ся)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Габдуллина Аида - золото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Сычева Ольга -серебро</a:t>
                      </a:r>
                      <a:endParaRPr kumimoji="0" lang="ru-RU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13766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5450" y="1537463"/>
            <a:ext cx="4621169" cy="398103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H="1" flipV="1">
            <a:off x="15201900" y="5526397"/>
            <a:ext cx="3086100" cy="2396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Национальный чемпионат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Worldskils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«Молодые профессионалы»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г.Санкт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-Петербург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7445" y="5538654"/>
            <a:ext cx="4005419" cy="274343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8896" y="2828617"/>
            <a:ext cx="3846909" cy="2450804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20271" r="20400" b="22432"/>
          <a:stretch/>
        </p:blipFill>
        <p:spPr>
          <a:xfrm>
            <a:off x="8211681" y="6209787"/>
            <a:ext cx="2819400" cy="2862716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0567670" y="8692488"/>
          <a:ext cx="4672329" cy="639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2329">
                  <a:extLst>
                    <a:ext uri="{9D8B030D-6E8A-4147-A177-3AD203B41FA5}">
                      <a16:colId xmlns:a16="http://schemas.microsoft.com/office/drawing/2014/main" val="4091816935"/>
                    </a:ext>
                  </a:extLst>
                </a:gridCol>
              </a:tblGrid>
              <a:tr h="63924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победителей ВСОШ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350248"/>
                  </a:ext>
                </a:extLst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98425" y="98425"/>
          <a:ext cx="3714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Объект упаковщика для оболочки" showAsIcon="1" r:id="rId10" imgW="371880" imgH="488520" progId="Package">
                  <p:embed/>
                </p:oleObj>
              </mc:Choice>
              <mc:Fallback>
                <p:oleObj name="Объект упаковщика для оболочки" showAsIcon="1" r:id="rId10" imgW="371880" imgH="488520" progId="Package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7147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/>
          </p:nvPr>
        </p:nvGraphicFramePr>
        <p:xfrm>
          <a:off x="98425" y="98425"/>
          <a:ext cx="37147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Объект упаковщика для оболочки" showAsIcon="1" r:id="rId12" imgW="371880" imgH="488520" progId="Package">
                  <p:embed/>
                </p:oleObj>
              </mc:Choice>
              <mc:Fallback>
                <p:oleObj name="Объект упаковщика для оболочки" showAsIcon="1" r:id="rId12" imgW="371880" imgH="488520" progId="Package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7147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9052" y="6801077"/>
            <a:ext cx="2704223" cy="27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4724400" y="571500"/>
            <a:ext cx="10515600" cy="3827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3335" rIns="0" bIns="0" rtlCol="0">
            <a:spAutoFit/>
          </a:bodyPr>
          <a:lstStyle/>
          <a:p>
            <a:pPr marL="224028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4599305" algn="l"/>
              </a:tabLst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26731" y="1641354"/>
            <a:ext cx="5486400" cy="74430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-5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Достижения обучающихся</a:t>
            </a:r>
            <a:endParaRPr kumimoji="0" lang="en-US" sz="3200" b="1" i="0" u="sng" strike="noStrike" kern="1200" cap="none" spc="-5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Всероссийская </a:t>
            </a: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олимпиада </a:t>
            </a: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школьников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Школьный этап:</a:t>
            </a:r>
          </a:p>
          <a:p>
            <a:pPr marL="469265" marR="5080" lvl="1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4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Участники 8-9 классов  - 7 человек</a:t>
            </a:r>
          </a:p>
          <a:p>
            <a:pPr marL="469265" marR="5080" lvl="1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4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Победитель</a:t>
            </a:r>
            <a:r>
              <a:rPr kumimoji="0" lang="ru-RU" sz="2400" b="0" i="0" u="none" strike="noStrike" kern="1200" cap="none" spc="-1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– 1</a:t>
            </a: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Муниципальный уровень</a:t>
            </a: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победители в командном зачете на </a:t>
            </a:r>
            <a:r>
              <a:rPr kumimoji="0" lang="ru-RU" sz="2400" b="0" i="0" u="none" strike="noStrike" kern="1200" cap="none" spc="-5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онлайн-викторине</a:t>
            </a: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«Победи себя» среди 12 команд-участников, февраль  2021</a:t>
            </a: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Муниципальный уровень: </a:t>
            </a:r>
            <a:r>
              <a:rPr kumimoji="0" lang="ru-RU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организаторы и участники районной пресс-конференции «Безопасность и жизнь», февраль 2022</a:t>
            </a: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401910" y="1262263"/>
            <a:ext cx="4876799" cy="63248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-5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Достижения педагога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sng" strike="noStrike" kern="1200" cap="none" spc="-5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II Всероссийский Форум Центров </a:t>
            </a:r>
            <a:r>
              <a:rPr kumimoji="0" lang="ru-RU" sz="24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«ТОЧКА </a:t>
            </a:r>
            <a:r>
              <a:rPr kumimoji="0" lang="ru-RU" sz="24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РОСТА: </a:t>
            </a:r>
            <a:r>
              <a:rPr kumimoji="0" lang="ru-RU" sz="24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«Вектор трансформации образования общеобразовательных организаций сельских территорий и малых городов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1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ФГАУ «Фонд новых форм развития образования»,  платформа цифрового образования «Элемент» </a:t>
            </a:r>
            <a:endParaRPr kumimoji="0" lang="en-US" sz="20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3" name="object 13"/>
          <p:cNvPicPr/>
          <p:nvPr/>
        </p:nvPicPr>
        <p:blipFill rotWithShape="1">
          <a:blip r:embed="rId4" cstate="print"/>
          <a:srcRect r="35382"/>
          <a:stretch/>
        </p:blipFill>
        <p:spPr>
          <a:xfrm>
            <a:off x="15226145" y="11957"/>
            <a:ext cx="3061855" cy="1517605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1524000" y="11957"/>
            <a:ext cx="3143636" cy="940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5226144" y="1529561"/>
            <a:ext cx="3061855" cy="75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48407" y="123300"/>
            <a:ext cx="985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ОБЖ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0567670" y="8877300"/>
            <a:ext cx="7720330" cy="541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544800" y="1638300"/>
          <a:ext cx="244792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4800" y="1638300"/>
                        <a:ext cx="244792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5544800" y="5219700"/>
          <a:ext cx="25146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DF" r:id="rId7" imgW="0" imgH="0" progId="FoxitReader.Document">
                  <p:embed/>
                </p:oleObj>
              </mc:Choice>
              <mc:Fallback>
                <p:oleObj name="PDF" r:id="rId7" imgW="0" imgH="0" progId="FoxitReader.Document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4800" y="5219700"/>
                        <a:ext cx="25146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C:\Users\123\AppData\Local\Temp\Rar$DIa2640.31004\20200924_0911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00050" y="-95250"/>
            <a:ext cx="40767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23\Downloads\IMG-deecd3e7d321b006b88a52c097a00762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" y="3942134"/>
            <a:ext cx="4800600" cy="3328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123\Downloads\IMG-dea351241476a26c96e66078e3ce27d2-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099" y="7277100"/>
            <a:ext cx="4762501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3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29" y="1383671"/>
            <a:ext cx="1668781" cy="231976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725448" y="571902"/>
            <a:ext cx="5898393" cy="8994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Достижения учеников</a:t>
            </a:r>
            <a:endParaRPr kumimoji="0" lang="en-US" sz="28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Всероссийская</a:t>
            </a:r>
            <a:r>
              <a:rPr kumimoji="0" lang="ru-RU" sz="20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образовательная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акция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«ИТ-диктант»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Участники: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10-11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классы,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сертификаты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Всероссийский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образовательный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проект</a:t>
            </a:r>
            <a:r>
              <a:rPr kumimoji="0" lang="ru-RU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«Урок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цифры»: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71475" marR="0" lvl="0" indent="-35941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Microsoft Sans Serif"/>
              <a:buChar char="●"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Быстрая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разработка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приложений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71475" marR="0" lvl="0" indent="-3594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icrosoft Sans Serif"/>
              <a:buChar char="●"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Квантовый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мир: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как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устроен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квантовый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компьютер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71475" marR="0" lvl="0" indent="-3594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icrosoft Sans Serif"/>
              <a:buChar char="●"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Цифровое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искусство: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музыка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IT</a:t>
            </a:r>
          </a:p>
          <a:p>
            <a:pPr marL="371475" marR="0" lvl="0" indent="-3594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icrosoft Sans Serif"/>
              <a:buChar char="●"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Исследование</a:t>
            </a:r>
            <a:r>
              <a:rPr kumimoji="0" lang="ru-RU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кибератак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71475" marR="0" lvl="0" indent="-3594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icrosoft Sans Serif"/>
              <a:buChar char="●"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Разработка</a:t>
            </a:r>
            <a:r>
              <a:rPr kumimoji="0" lang="ru-RU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игр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71475" marR="0" lvl="0" indent="-35941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icrosoft Sans Serif"/>
              <a:buChar char="●"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Искусственный</a:t>
            </a:r>
            <a:r>
              <a:rPr kumimoji="0" lang="ru-RU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интеллект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образовании</a:t>
            </a:r>
          </a:p>
          <a:p>
            <a:pPr marL="46926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Участники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7-11</a:t>
            </a:r>
            <a:r>
              <a:rPr kumimoji="0" lang="ru-RU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классы,</a:t>
            </a:r>
            <a:r>
              <a:rPr kumimoji="0" lang="ru-RU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сертификаты</a:t>
            </a:r>
            <a:r>
              <a:rPr kumimoji="0" lang="ru-RU" sz="2000" b="0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</a:p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Всероссийская олимпиада школьников группы компаний «</a:t>
            </a:r>
            <a:r>
              <a:rPr kumimoji="0" lang="ru-RU" sz="20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Россети</a:t>
            </a:r>
            <a:r>
              <a:rPr kumimoji="0" lang="ru-RU" sz="20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»:</a:t>
            </a:r>
          </a:p>
          <a:p>
            <a:pPr marL="469265" marR="5080" lvl="1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Победитель 1 этапа – </a:t>
            </a:r>
            <a:r>
              <a:rPr kumimoji="0" lang="ru-RU" sz="20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Бокарева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Ангелина,10 класс, диплом, подарочный сертификат на 5000 </a:t>
            </a:r>
            <a:r>
              <a:rPr kumimoji="0" lang="ru-RU" sz="20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руб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;</a:t>
            </a:r>
          </a:p>
          <a:p>
            <a:pPr marL="469265" marR="5080" lvl="1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1475" algn="l"/>
                <a:tab pos="372110" algn="l"/>
              </a:tabLst>
              <a:defRPr/>
            </a:pPr>
            <a:r>
              <a:rPr kumimoji="0" lang="ru-RU" sz="2000" b="0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Уастник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 этапа – 10 класс, сертификат.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Муниципальный 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этап </a:t>
            </a:r>
            <a:r>
              <a:rPr kumimoji="0" lang="ru-RU" sz="20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ВсОШ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по </a:t>
            </a:r>
            <a:r>
              <a:rPr kumimoji="0" lang="ru-RU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информатике, Сириус</a:t>
            </a: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Участник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Сумкин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Артем,</a:t>
            </a:r>
            <a:r>
              <a:rPr kumimoji="0" lang="ru-RU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класс</a:t>
            </a:r>
          </a:p>
          <a:p>
            <a:pPr marL="469900" marR="508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Участник: </a:t>
            </a:r>
            <a:r>
              <a:rPr kumimoji="0" lang="ru-RU" sz="2000" b="0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Таренков</a:t>
            </a:r>
            <a:r>
              <a:rPr kumimoji="0" lang="ru-RU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Максим, 8 </a:t>
            </a: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класс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Международная </a:t>
            </a:r>
            <a:r>
              <a:rPr kumimoji="0" lang="ru-RU" sz="20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профориентационная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акция «День </a:t>
            </a:r>
            <a:r>
              <a:rPr kumimoji="0" lang="en-US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IT-</a:t>
            </a:r>
            <a:r>
              <a:rPr kumimoji="0" lang="ru-RU" sz="2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знаний 2021</a:t>
            </a:r>
            <a:r>
              <a:rPr kumimoji="0" lang="ru-RU" sz="20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Участники: 7-9 классы, сертификаты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0650412" y="274134"/>
            <a:ext cx="4793673" cy="86023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Достижения </a:t>
            </a:r>
            <a:r>
              <a:rPr kumimoji="0" lang="ru-RU" sz="3200" b="1" i="0" u="sng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педагогов</a:t>
            </a:r>
            <a:endParaRPr kumimoji="0" lang="en-US" sz="32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sng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II Всероссийский Форум Центров </a:t>
            </a:r>
            <a:r>
              <a:rPr kumimoji="0" lang="ru-RU" sz="24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«ТОЧКА </a:t>
            </a:r>
            <a:r>
              <a:rPr kumimoji="0" lang="ru-RU" sz="24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РОСТА: </a:t>
            </a:r>
            <a:r>
              <a:rPr kumimoji="0" lang="ru-RU" sz="24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«Вектор трансформации образования общеобразовательных организаций сельских территорий и малых городов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1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Межрегиональный Форум Центров </a:t>
            </a:r>
            <a:r>
              <a:rPr kumimoji="0" lang="ru-RU" sz="2400" b="1" i="0" u="none" strike="noStrike" kern="120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«ТОЧКА </a:t>
            </a:r>
            <a:r>
              <a:rPr kumimoji="0" lang="ru-RU" sz="24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РОСТА в рамках федерального проекта «Современная школа»</a:t>
            </a:r>
            <a:endParaRPr kumimoji="0" lang="ru-RU" sz="24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endParaRPr kumimoji="0" lang="ru-RU" sz="2400" b="1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Работа </a:t>
            </a:r>
            <a:r>
              <a:rPr kumimoji="0" lang="ru-RU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в муниципальной многопредметной очно-заочной школе «Шаг в будущее» по программе «Олимп</a:t>
            </a:r>
            <a:r>
              <a:rPr kumimoji="0" lang="ru-RU" sz="2400" b="1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»</a:t>
            </a: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2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3" name="object 13"/>
          <p:cNvPicPr/>
          <p:nvPr/>
        </p:nvPicPr>
        <p:blipFill rotWithShape="1">
          <a:blip r:embed="rId4" cstate="print"/>
          <a:srcRect r="35382"/>
          <a:stretch/>
        </p:blipFill>
        <p:spPr>
          <a:xfrm>
            <a:off x="15226145" y="11957"/>
            <a:ext cx="3061855" cy="151760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"/>
            <a:ext cx="1496815" cy="1517605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1382764" y="104056"/>
            <a:ext cx="3143636" cy="101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961" y="1409079"/>
            <a:ext cx="1700482" cy="2386452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351" y="2027995"/>
            <a:ext cx="1810419" cy="251030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545" y="2992054"/>
            <a:ext cx="1751654" cy="248238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0833" r="33333" b="19167"/>
          <a:stretch/>
        </p:blipFill>
        <p:spPr>
          <a:xfrm rot="4318960">
            <a:off x="537787" y="8790799"/>
            <a:ext cx="1027720" cy="1726569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15226144" y="1529561"/>
            <a:ext cx="3061855" cy="75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7642" y="1608599"/>
            <a:ext cx="3081310" cy="217664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55951" y="4035583"/>
            <a:ext cx="3032672" cy="2213868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514096" y="9418518"/>
            <a:ext cx="5273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НФОРМАТИКА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0567670" y="8877300"/>
            <a:ext cx="7720330" cy="541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06319" y="6293499"/>
            <a:ext cx="1982633" cy="2858041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57685" y="7862577"/>
            <a:ext cx="2183545" cy="155675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6209" y="66493"/>
            <a:ext cx="2370974" cy="15761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113" y="8048585"/>
            <a:ext cx="2277131" cy="151808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98689" y="5344594"/>
            <a:ext cx="3727222" cy="368481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17"/>
          <a:srcRect l="13342"/>
          <a:stretch/>
        </p:blipFill>
        <p:spPr>
          <a:xfrm>
            <a:off x="1668668" y="8509318"/>
            <a:ext cx="3038559" cy="172294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18"/>
          <a:srcRect l="10402" t="17634" b="13039"/>
          <a:stretch/>
        </p:blipFill>
        <p:spPr>
          <a:xfrm>
            <a:off x="25502" y="2578751"/>
            <a:ext cx="2986113" cy="2652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20541" r="10455" b="23962"/>
          <a:stretch/>
        </p:blipFill>
        <p:spPr>
          <a:xfrm>
            <a:off x="292820" y="28372"/>
            <a:ext cx="5334000" cy="31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7988" y="25130"/>
            <a:ext cx="16500764" cy="914913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 детский проект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</a:t>
            </a:r>
            <a:r>
              <a:rPr lang="ru-RU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арбат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MingLiU_HKSCS-ExtB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10741"/>
          <a:stretch/>
        </p:blipFill>
        <p:spPr>
          <a:xfrm>
            <a:off x="12046431" y="958687"/>
            <a:ext cx="5845158" cy="3575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5556" b="11481"/>
          <a:stretch/>
        </p:blipFill>
        <p:spPr>
          <a:xfrm>
            <a:off x="385861" y="6540207"/>
            <a:ext cx="5550769" cy="35323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3306" y="4765058"/>
            <a:ext cx="3632404" cy="552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" y="3364414"/>
            <a:ext cx="5585724" cy="303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3" y="982196"/>
            <a:ext cx="5853594" cy="376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99" y="7230222"/>
            <a:ext cx="4824311" cy="308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646" y="4784404"/>
            <a:ext cx="5111984" cy="2510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27777"/>
          <a:stretch/>
        </p:blipFill>
        <p:spPr>
          <a:xfrm>
            <a:off x="11039472" y="4710143"/>
            <a:ext cx="3443834" cy="536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3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7511" y="-26818"/>
            <a:ext cx="18293080" cy="10292080"/>
            <a:chOff x="0" y="0"/>
            <a:chExt cx="18293080" cy="10292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54125" y="0"/>
              <a:ext cx="16634460" cy="9366250"/>
            </a:xfrm>
            <a:custGeom>
              <a:avLst/>
              <a:gdLst/>
              <a:ahLst/>
              <a:cxnLst/>
              <a:rect l="l" t="t" r="r" b="b"/>
              <a:pathLst>
                <a:path w="16634460" h="9366250">
                  <a:moveTo>
                    <a:pt x="0" y="0"/>
                  </a:moveTo>
                  <a:lnTo>
                    <a:pt x="16633874" y="0"/>
                  </a:lnTo>
                  <a:lnTo>
                    <a:pt x="16633874" y="9365999"/>
                  </a:lnTo>
                  <a:lnTo>
                    <a:pt x="0" y="9365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654125" y="0"/>
              <a:ext cx="16634460" cy="9366250"/>
            </a:xfrm>
            <a:custGeom>
              <a:avLst/>
              <a:gdLst/>
              <a:ahLst/>
              <a:cxnLst/>
              <a:rect l="l" t="t" r="r" b="b"/>
              <a:pathLst>
                <a:path w="16634460" h="9366250">
                  <a:moveTo>
                    <a:pt x="0" y="0"/>
                  </a:moveTo>
                  <a:lnTo>
                    <a:pt x="16633874" y="0"/>
                  </a:lnTo>
                </a:path>
                <a:path w="16634460" h="9366250">
                  <a:moveTo>
                    <a:pt x="16633874" y="9365999"/>
                  </a:moveTo>
                  <a:lnTo>
                    <a:pt x="0" y="9365999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FFDE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40625" y="9404480"/>
            <a:ext cx="16596360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800" b="1" i="0" u="none" strike="noStrike" kern="1200" cap="none" spc="-114" normalizeH="0" baseline="0" noProof="0" dirty="0">
                <a:ln>
                  <a:noFill/>
                </a:ln>
                <a:solidFill>
                  <a:srgbClr val="351B7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СОЦИОКУЛЬТУРНЫЕ</a:t>
            </a:r>
            <a:r>
              <a:rPr kumimoji="0" sz="6800" b="1" i="0" u="none" strike="noStrike" kern="1200" cap="none" spc="-25" normalizeH="0" baseline="0" noProof="0" dirty="0">
                <a:ln>
                  <a:noFill/>
                </a:ln>
                <a:solidFill>
                  <a:srgbClr val="351B7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6800" b="1" i="0" u="none" strike="noStrike" kern="1200" cap="none" spc="-15" normalizeH="0" baseline="0" noProof="0" dirty="0">
                <a:ln>
                  <a:noFill/>
                </a:ln>
                <a:solidFill>
                  <a:srgbClr val="351B75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МЕРОПРИЯТИЯ</a:t>
            </a:r>
            <a:endParaRPr kumimoji="0" sz="6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1" y="17155"/>
            <a:ext cx="5970604" cy="30640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005" y="6922"/>
            <a:ext cx="5351847" cy="30564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26818"/>
            <a:ext cx="5629175" cy="3048839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228601" y="2929817"/>
          <a:ext cx="5803500" cy="91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3500">
                  <a:extLst>
                    <a:ext uri="{9D8B030D-6E8A-4147-A177-3AD203B41FA5}">
                      <a16:colId xmlns:a16="http://schemas.microsoft.com/office/drawing/2014/main" val="1314296014"/>
                    </a:ext>
                  </a:extLst>
                </a:gridCol>
              </a:tblGrid>
              <a:tr h="910272">
                <a:tc>
                  <a:txBody>
                    <a:bodyPr/>
                    <a:lstStyle/>
                    <a:p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Просмотр документального фильма «Экология и энергосбережение»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689060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477479"/>
              </p:ext>
            </p:extLst>
          </p:nvPr>
        </p:nvGraphicFramePr>
        <p:xfrm>
          <a:off x="7440114" y="2929818"/>
          <a:ext cx="4320355" cy="910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355">
                  <a:extLst>
                    <a:ext uri="{9D8B030D-6E8A-4147-A177-3AD203B41FA5}">
                      <a16:colId xmlns:a16="http://schemas.microsoft.com/office/drawing/2014/main" val="2298247787"/>
                    </a:ext>
                  </a:extLst>
                </a:gridCol>
              </a:tblGrid>
              <a:tr h="91027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Квест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«Алиса в стране чудес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90793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274405"/>
              </p:ext>
            </p:extLst>
          </p:nvPr>
        </p:nvGraphicFramePr>
        <p:xfrm>
          <a:off x="12412312" y="2929818"/>
          <a:ext cx="587568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5688">
                  <a:extLst>
                    <a:ext uri="{9D8B030D-6E8A-4147-A177-3AD203B41FA5}">
                      <a16:colId xmlns:a16="http://schemas.microsoft.com/office/drawing/2014/main" val="999798970"/>
                    </a:ext>
                  </a:extLst>
                </a:gridCol>
              </a:tblGrid>
              <a:tr h="7954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стол «Социальные сети: :плюсы и минусы»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47790"/>
                  </a:ext>
                </a:extLst>
              </a:tr>
            </a:tbl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30" y="3648987"/>
            <a:ext cx="4530424" cy="337674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" y="3867628"/>
            <a:ext cx="5380788" cy="28956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9" y="6916879"/>
            <a:ext cx="5474898" cy="269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97" y="6833584"/>
            <a:ext cx="5421074" cy="257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20" y="3713390"/>
            <a:ext cx="6702304" cy="3162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1"/>
          <a:srcRect t="21360"/>
          <a:stretch/>
        </p:blipFill>
        <p:spPr>
          <a:xfrm>
            <a:off x="12537379" y="6155156"/>
            <a:ext cx="5266245" cy="263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/>
          </p:nvPr>
        </p:nvGraphicFramePr>
        <p:xfrm>
          <a:off x="34575" y="6308510"/>
          <a:ext cx="5957969" cy="830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969">
                  <a:extLst>
                    <a:ext uri="{9D8B030D-6E8A-4147-A177-3AD203B41FA5}">
                      <a16:colId xmlns:a16="http://schemas.microsoft.com/office/drawing/2014/main" val="165813133"/>
                    </a:ext>
                  </a:extLst>
                </a:gridCol>
              </a:tblGrid>
              <a:tr h="83025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по созданию объёмной модели (Графический дизайн)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394715"/>
                  </a:ext>
                </a:extLst>
              </a:tr>
            </a:tbl>
          </a:graphicData>
        </a:graphic>
      </p:graphicFrame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033953"/>
              </p:ext>
            </p:extLst>
          </p:nvPr>
        </p:nvGraphicFramePr>
        <p:xfrm>
          <a:off x="12678679" y="8266156"/>
          <a:ext cx="520463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4639">
                  <a:extLst>
                    <a:ext uri="{9D8B030D-6E8A-4147-A177-3AD203B41FA5}">
                      <a16:colId xmlns:a16="http://schemas.microsoft.com/office/drawing/2014/main" val="2837691570"/>
                    </a:ext>
                  </a:extLst>
                </a:gridCol>
              </a:tblGrid>
              <a:tr h="93076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 рисунков и поделок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рамках  Всероссийской  акции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«Мой космос»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512073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537143"/>
              </p:ext>
            </p:extLst>
          </p:nvPr>
        </p:nvGraphicFramePr>
        <p:xfrm>
          <a:off x="6965307" y="6670242"/>
          <a:ext cx="4119088" cy="683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088">
                  <a:extLst>
                    <a:ext uri="{9D8B030D-6E8A-4147-A177-3AD203B41FA5}">
                      <a16:colId xmlns:a16="http://schemas.microsoft.com/office/drawing/2014/main" val="2397836729"/>
                    </a:ext>
                  </a:extLst>
                </a:gridCol>
              </a:tblGrid>
              <a:tr h="68305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детства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166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8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650</Words>
  <Application>Microsoft Office PowerPoint</Application>
  <PresentationFormat>Произвольный</PresentationFormat>
  <Paragraphs>123</Paragraphs>
  <Slides>14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35" baseType="lpstr">
      <vt:lpstr>Calibri Light</vt:lpstr>
      <vt:lpstr>Calibri</vt:lpstr>
      <vt:lpstr>Wingdings</vt:lpstr>
      <vt:lpstr>Times Neue Roman Bold</vt:lpstr>
      <vt:lpstr>Tahoma</vt:lpstr>
      <vt:lpstr>Bahnschrift</vt:lpstr>
      <vt:lpstr>Microsoft Sans Serif</vt:lpstr>
      <vt:lpstr>Times New Roman</vt:lpstr>
      <vt:lpstr>Arial</vt:lpstr>
      <vt:lpstr>MingLiU_HKSCS-ExtB</vt:lpstr>
      <vt:lpstr>Open Sans</vt:lpstr>
      <vt:lpstr>Office Theme</vt:lpstr>
      <vt:lpstr>1_Палитра</vt:lpstr>
      <vt:lpstr>1_Office Theme</vt:lpstr>
      <vt:lpstr>Тема Office</vt:lpstr>
      <vt:lpstr>2_Office Theme</vt:lpstr>
      <vt:lpstr>3_Office Theme</vt:lpstr>
      <vt:lpstr>4_Office Theme</vt:lpstr>
      <vt:lpstr>1_Тема Office</vt:lpstr>
      <vt:lpstr>PDF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 - детский проект «Лицейский арбат»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МЕТОДЕНЬ ТОЧКА РОСТА</dc:title>
  <dc:creator>ТОчка роста</dc:creator>
  <cp:lastModifiedBy>Директор</cp:lastModifiedBy>
  <cp:revision>72</cp:revision>
  <dcterms:created xsi:type="dcterms:W3CDTF">2006-08-16T00:00:00Z</dcterms:created>
  <dcterms:modified xsi:type="dcterms:W3CDTF">2022-12-09T07:29:32Z</dcterms:modified>
  <dc:identifier>DAESvk4EDWE</dc:identifier>
</cp:coreProperties>
</file>